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722B5C-689B-4677-AEB7-ECF3F42EFE05}" v="5" dt="2025-12-12T14:04:53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75"/>
  </p:normalViewPr>
  <p:slideViewPr>
    <p:cSldViewPr snapToGrid="0">
      <p:cViewPr varScale="1">
        <p:scale>
          <a:sx n="78" d="100"/>
          <a:sy n="78" d="100"/>
        </p:scale>
        <p:origin x="81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95B8C-3B4F-4FF6-95F7-FAF2A155E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00FC60-F4EA-8F4E-90E1-EDC88A7B1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68D6D-B61D-0F7A-A59B-7932EE62C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6C0AA-A532-E1DE-A681-AB7C1538D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41CCC-9561-D70C-C63B-EF148A195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3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BB780-B226-0BA7-B1DA-D904C7367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BEBB68-783C-2AE6-F1E7-CFBBB101E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BF652-8DDC-EDAB-4BE3-9385DB3A4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C2AFC-04DD-2156-D813-F6FFB9C98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1AF42-2216-9A99-E89E-289F99E04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11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00EEE4-E711-654A-0218-494B40720C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8730D3-B45C-62BA-519F-7CDD3DEF1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BB62B-6AA7-1853-32DD-696C82A01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D8064-4ECE-7A48-4BF6-F9BB8A5E8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83358-74A6-7B6D-EF12-03848CF47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0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28924-88EC-3D14-BD47-E084A6EB7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72AED-5286-C409-4755-22BD9E02F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20478-2D8B-8A54-D4D3-93D4D8F9D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A9C38-7382-2B54-5CC4-12FCDF3AA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4DAA-C374-8384-189C-4C87B2E49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6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E7523-289F-94C4-BDBA-78CEF60F7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B11DE-9207-3C73-25BE-7EA2F87FE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50DA5-745C-428A-564C-A099369DD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77909-F365-637B-6AAC-471F30AD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EC9FC-28FD-5183-A1DB-7DE00524B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3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D8B7D-79EC-DE9A-4C7C-18D8E32A9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63BDD-37F8-757C-DA16-CF893AE3B0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42390-06C0-F8B2-DD69-F1B90C7E2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E7CCCF-EAAF-F77B-563F-D6B137E7A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64831-8056-D1D0-0ACD-DCECD9D1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3656B-A487-80A6-0595-A1370299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8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30B6-CEDE-92B5-E911-590EB5B60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10032-F570-95D8-241E-EFCCF6459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81CD4-025E-3939-2857-6E8714E78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364023-A919-FBBE-AE08-D96ABFC437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C50ABE-7997-C520-566C-2121B9C7D8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A930F7-805E-DFD4-27ED-F70AF2DA1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DD0DA9-600A-5BE9-B7BE-B202BE940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3C9E4F-6380-7942-04DA-17D44DD00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57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88153-6F1E-C952-F387-3F64788FA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359362-172A-645E-E9A2-AF7DE1AA3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D11957-6BD5-DED7-18B4-29A6DAA08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4321BE-5CA6-CB5E-A929-63A96B062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8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B73B9B-C900-5F5F-1326-433EFA9A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D4FA36-D5C0-F8EC-D9DA-25FB11577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8FAD5E-19B4-D0C8-4319-48DBBC376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0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82DA1-A748-09E9-0768-F43612E18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EF933-75C5-5B63-3641-CBFC3FD78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3AA97E-5038-0665-DF92-8FE80145E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21A49-4252-591D-7E19-628D4B009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3F1A5-2B4A-176F-978C-CE3AE8461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AB354-54AF-2141-B4EC-6798DBFF8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45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CEA57-FE91-9F69-DDB3-632D97C92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D58684-E7D1-062D-DC24-3456911AF3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DBAE0-D0EC-00DA-B39B-B849B6A56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56CAE-AF7F-FBF7-9583-CA87B2C4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954E2-A798-6D2F-403B-AA9F32A8D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B68BD6-67BF-AC43-8069-B517AE8D8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4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7D0B3-80DA-DBF2-802F-46002300D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A8E426-93D5-0F0E-6FDB-4B26C612C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AD0BF-6D6F-22B1-47FD-7D638829FF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4EFCE0-52F8-5B49-84CA-3C6F5D0F92B7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E6133-E7A0-EE5D-71B2-442477DB9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E8CF3-2121-540C-7CDA-7F187E09DF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723F0C-2D5B-E243-98C8-B2D7C2D58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pc.ac.uk/article/help-us-shape-the-future-of-assessment-student-engagement-opportunity/" TargetMode="External"/><Relationship Id="rId2" Type="http://schemas.openxmlformats.org/officeDocument/2006/relationships/hyperlink" Target="http://www.epc.ac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pc.ac.uk/all-in-for-engineering-neuroinclusion-maturity-framework-student-engagement-pack/" TargetMode="External"/><Relationship Id="rId4" Type="http://schemas.openxmlformats.org/officeDocument/2006/relationships/hyperlink" Target="mailto:s.fowler@epc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A0E6B-6485-4309-1E4F-9EA0ABACD1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Creating Inclusive Learning Environments for Neurodivergent Engineering and Computer Science Students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04ABA1E-EAF5-3787-ADD6-35130792A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072" y="4954800"/>
            <a:ext cx="6109855" cy="156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4300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2B7F4-AD67-D5DC-4994-18400B2A8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9259D-E812-9A66-698A-57C2B3654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959" y="1690688"/>
            <a:ext cx="10740081" cy="5032375"/>
          </a:xfrm>
        </p:spPr>
        <p:txBody>
          <a:bodyPr>
            <a:normAutofit/>
          </a:bodyPr>
          <a:lstStyle/>
          <a:p>
            <a:r>
              <a:rPr lang="en-US" sz="2400" dirty="0"/>
              <a:t>Engaging students directly</a:t>
            </a:r>
          </a:p>
          <a:p>
            <a:pPr lvl="1"/>
            <a:r>
              <a:rPr lang="en-US" sz="1800" dirty="0"/>
              <a:t>We are engaging neurodiverse students in a wide range of universities and institutes</a:t>
            </a:r>
          </a:p>
          <a:p>
            <a:pPr lvl="1"/>
            <a:r>
              <a:rPr lang="en-US" sz="1800" dirty="0"/>
              <a:t>This framework is designed to help you and your university, so your voice is very important</a:t>
            </a:r>
          </a:p>
          <a:p>
            <a:r>
              <a:rPr lang="en-US" sz="2400" dirty="0"/>
              <a:t>Gathering your insights on a draft maturity framework</a:t>
            </a:r>
          </a:p>
          <a:p>
            <a:pPr lvl="1"/>
            <a:r>
              <a:rPr lang="en-US" sz="1800" dirty="0"/>
              <a:t>We have co-created this framework with students, engineering academics and professionals throughout 2025 – it’s now time to test it with a wider group of people</a:t>
            </a:r>
          </a:p>
          <a:p>
            <a:r>
              <a:rPr lang="en-US" sz="2400" dirty="0"/>
              <a:t>Creating a safe environment for feedback and discussion</a:t>
            </a:r>
          </a:p>
          <a:p>
            <a:pPr lvl="1"/>
            <a:r>
              <a:rPr lang="en-US" sz="1800" dirty="0"/>
              <a:t>We are looking for an open conversation so we can make this framework as useful as possible. All experiences are valid, even if they aren’t shared by everyone</a:t>
            </a:r>
          </a:p>
          <a:p>
            <a:pPr lvl="1"/>
            <a:r>
              <a:rPr lang="en-US" sz="1800" dirty="0"/>
              <a:t>If you need a break  from the discussion feel free to step away</a:t>
            </a:r>
          </a:p>
          <a:p>
            <a:r>
              <a:rPr lang="en-US" sz="2400" dirty="0"/>
              <a:t>Empowering neurodivergent students to advocate for their learning needs</a:t>
            </a:r>
          </a:p>
          <a:p>
            <a:pPr lvl="1"/>
            <a:r>
              <a:rPr lang="en-US" sz="2000" dirty="0"/>
              <a:t>We hope you will start to get a sense of ownership of this framework, as we aim for a ‘co-creation’ concept…..we created it together</a:t>
            </a:r>
          </a:p>
        </p:txBody>
      </p:sp>
    </p:spTree>
    <p:extLst>
      <p:ext uri="{BB962C8B-B14F-4D97-AF65-F5344CB8AC3E}">
        <p14:creationId xmlns:p14="http://schemas.microsoft.com/office/powerpoint/2010/main" val="404861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339E6-7099-14A3-7CB3-CA80DF523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143FA-0DDD-7DCD-A1B4-F753D7469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(5min) </a:t>
            </a:r>
          </a:p>
          <a:p>
            <a:pPr lvl="1"/>
            <a:r>
              <a:rPr lang="en-US" dirty="0"/>
              <a:t>to set tone and explain our aims</a:t>
            </a:r>
          </a:p>
          <a:p>
            <a:r>
              <a:rPr lang="en-US" dirty="0"/>
              <a:t>Presentation (10min)</a:t>
            </a:r>
          </a:p>
          <a:p>
            <a:pPr lvl="1"/>
            <a:r>
              <a:rPr lang="en-US" dirty="0"/>
              <a:t>To introduce the framework’s domains and progression model</a:t>
            </a:r>
          </a:p>
          <a:p>
            <a:r>
              <a:rPr lang="en-US" dirty="0"/>
              <a:t>Small group activity (15min)</a:t>
            </a:r>
          </a:p>
          <a:p>
            <a:pPr lvl="1"/>
            <a:r>
              <a:rPr lang="en-US" dirty="0"/>
              <a:t>Each group will explore one domain in depth using prompt sheets to stimulate discussion and capture thoughts</a:t>
            </a:r>
          </a:p>
          <a:p>
            <a:r>
              <a:rPr lang="en-US" dirty="0"/>
              <a:t>Whole group discussion and wrap-up (15 min)</a:t>
            </a:r>
          </a:p>
          <a:p>
            <a:pPr lvl="1"/>
            <a:r>
              <a:rPr lang="en-US" dirty="0"/>
              <a:t>A 20 minute group discussion to share insights, followed by a 5 minute wrap up session summarizing key themes</a:t>
            </a:r>
          </a:p>
        </p:txBody>
      </p:sp>
    </p:spTree>
    <p:extLst>
      <p:ext uri="{BB962C8B-B14F-4D97-AF65-F5344CB8AC3E}">
        <p14:creationId xmlns:p14="http://schemas.microsoft.com/office/powerpoint/2010/main" val="4115831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3E498-4667-9181-96E1-F5F23436E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 Overview: Domains and Stages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61DD8E4-72C2-8173-82A4-9AFC10B8B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Seven Key Domains</a:t>
            </a:r>
          </a:p>
          <a:p>
            <a:pPr lvl="1"/>
            <a:r>
              <a:rPr lang="en-US" dirty="0"/>
              <a:t>Leadership; Funding; Transitions; Learning; Assessment; Learning Environments; Student Experience</a:t>
            </a:r>
          </a:p>
          <a:p>
            <a:r>
              <a:rPr lang="en-US" dirty="0"/>
              <a:t>Four Stages of Progression</a:t>
            </a:r>
          </a:p>
          <a:p>
            <a:pPr lvl="1"/>
            <a:r>
              <a:rPr lang="en-US" dirty="0"/>
              <a:t>Confirmation of Work Underway; Individual Pockets of good Practice; Systematic Approaches in Place; Inclusive Sector Leading Approaches</a:t>
            </a:r>
          </a:p>
          <a:p>
            <a:r>
              <a:rPr lang="en-US" dirty="0"/>
              <a:t>Applied to Engineering/Computer Science Education</a:t>
            </a:r>
          </a:p>
          <a:p>
            <a:pPr lvl="1"/>
            <a:r>
              <a:rPr lang="en-US" dirty="0"/>
              <a:t>The frameworks aims to use plain English, and engineering/comp sci examples such as labs, project-based learning, and group assessments</a:t>
            </a:r>
          </a:p>
          <a:p>
            <a:r>
              <a:rPr lang="en-US" dirty="0"/>
              <a:t>Support for Strategic Planning</a:t>
            </a:r>
          </a:p>
          <a:p>
            <a:pPr lvl="1"/>
            <a:r>
              <a:rPr lang="en-US" dirty="0"/>
              <a:t>Designed to be accessible and actionable, to help strategic planning, and making everyday decisions in engineering/comp sci courses</a:t>
            </a:r>
          </a:p>
        </p:txBody>
      </p:sp>
    </p:spTree>
    <p:extLst>
      <p:ext uri="{BB962C8B-B14F-4D97-AF65-F5344CB8AC3E}">
        <p14:creationId xmlns:p14="http://schemas.microsoft.com/office/powerpoint/2010/main" val="3540014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D062C-BFDA-0437-3BC8-5DEAF5606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2F35C-C92F-E658-C196-A51081005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09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You will work in a small group of c.4 to explore the framework handout</a:t>
            </a:r>
          </a:p>
          <a:p>
            <a:r>
              <a:rPr lang="en-US" dirty="0"/>
              <a:t>Use the prompt sheet and its guiding questions to help you reflect on the frameworks relevance, clarity and practical use</a:t>
            </a:r>
          </a:p>
          <a:p>
            <a:pPr marL="984250" lvl="0" indent="-342900">
              <a:lnSpc>
                <a:spcPct val="110000"/>
              </a:lnSpc>
              <a:spcBef>
                <a:spcPts val="400"/>
              </a:spcBef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Which domain feels most transformational?</a:t>
            </a:r>
            <a:endParaRPr lang="en-GB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984250" lvl="0" indent="-342900">
              <a:lnSpc>
                <a:spcPct val="110000"/>
              </a:lnSpc>
              <a:spcBef>
                <a:spcPts val="400"/>
              </a:spcBef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Are the 4 stages enough?</a:t>
            </a:r>
            <a:endParaRPr lang="en-GB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984250" lvl="0" indent="-342900">
              <a:lnSpc>
                <a:spcPct val="110000"/>
              </a:lnSpc>
              <a:spcBef>
                <a:spcPts val="400"/>
              </a:spcBef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Is the framework clearly talking about students in Higher Education setting? (rather than school or work)</a:t>
            </a:r>
            <a:endParaRPr lang="en-GB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984250" lvl="0" indent="-342900">
              <a:lnSpc>
                <a:spcPct val="110000"/>
              </a:lnSpc>
              <a:spcBef>
                <a:spcPts val="400"/>
              </a:spcBef>
              <a:spcAft>
                <a:spcPts val="1000"/>
              </a:spcAft>
              <a:buFont typeface="Symbol" pitchFamily="2" charset="2"/>
              <a:buChar char=""/>
              <a:tabLst>
                <a:tab pos="228600" algn="l"/>
              </a:tabLst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Does the framework capture particular challenges or opportunities of this subject –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ie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being an engineering or computer science student?</a:t>
            </a:r>
            <a:endParaRPr lang="en-US" sz="2200" dirty="0"/>
          </a:p>
          <a:p>
            <a:r>
              <a:rPr lang="en-US" dirty="0"/>
              <a:t>Use annotations or </a:t>
            </a:r>
            <a:r>
              <a:rPr lang="en-US" dirty="0" err="1"/>
              <a:t>post-its</a:t>
            </a:r>
            <a:r>
              <a:rPr lang="en-US" dirty="0"/>
              <a:t> to interact with the framework</a:t>
            </a:r>
          </a:p>
          <a:p>
            <a:r>
              <a:rPr lang="en-US" dirty="0"/>
              <a:t>Be ready to share back your top 3 points</a:t>
            </a:r>
          </a:p>
          <a:p>
            <a:pPr lvl="1"/>
            <a:r>
              <a:rPr lang="en-US" dirty="0"/>
              <a:t>Can be insights, suggestions, agreements…..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985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C5FE4-C832-DAD4-9840-506C4D71C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6BF3E-8955-9CAE-F815-A55C021D8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Matters Most?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33A90-6BB9-A609-0894-BC7996551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 back your Top 3 points</a:t>
            </a:r>
          </a:p>
          <a:p>
            <a:r>
              <a:rPr lang="en-US" dirty="0"/>
              <a:t>Discussion –</a:t>
            </a:r>
          </a:p>
          <a:p>
            <a:pPr lvl="1"/>
            <a:r>
              <a:rPr lang="en-US" dirty="0"/>
              <a:t>What is the main theme coming from student feedback?</a:t>
            </a:r>
          </a:p>
          <a:p>
            <a:pPr lvl="1"/>
            <a:r>
              <a:rPr lang="en-US" dirty="0"/>
              <a:t>How would students use this framework to talk to staff in your Department?</a:t>
            </a:r>
          </a:p>
          <a:p>
            <a:pPr lvl="1"/>
            <a:r>
              <a:rPr lang="en-US" dirty="0"/>
              <a:t>What format would make it accessible for you?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063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5AC0A-40F9-D14F-4E0F-97E2E6BF9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A1A00-AE16-1B48-F576-E042332FE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ED3EE-9EA0-C0F8-42A4-AA6E09622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Thankyou for your input</a:t>
            </a:r>
          </a:p>
          <a:p>
            <a:r>
              <a:rPr lang="en-US" dirty="0"/>
              <a:t>Watch out at the EPC for more news on this topic </a:t>
            </a:r>
            <a:r>
              <a:rPr lang="en-US" dirty="0">
                <a:hlinkClick r:id="rId2"/>
              </a:rPr>
              <a:t>www.epc.ac.uk</a:t>
            </a:r>
            <a:endParaRPr lang="en-US" dirty="0"/>
          </a:p>
          <a:p>
            <a:r>
              <a:rPr lang="en-US" dirty="0"/>
              <a:t>Feel free to reach out to the </a:t>
            </a:r>
            <a:r>
              <a:rPr lang="en-US" dirty="0" err="1"/>
              <a:t>organisers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https://epc.ac.uk/article/help-us-shape-the-future-of-assessment-student-engagement-opportunity/</a:t>
            </a:r>
            <a:endParaRPr lang="en-US" dirty="0"/>
          </a:p>
          <a:p>
            <a:pPr lvl="1"/>
            <a:r>
              <a:rPr lang="en-US" dirty="0"/>
              <a:t>Stella Fowler: </a:t>
            </a:r>
            <a:r>
              <a:rPr lang="en-US" dirty="0">
                <a:hlinkClick r:id="rId4"/>
              </a:rPr>
              <a:t>s.fowler@epc.ac.uk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 form for feedback is </a:t>
            </a:r>
            <a:r>
              <a:rPr lang="en-US"/>
              <a:t>here </a:t>
            </a:r>
            <a:r>
              <a:rPr lang="en-US">
                <a:hlinkClick r:id="rId5"/>
              </a:rPr>
              <a:t>https://epc.ac.uk/all-in-for-engineering-neuroinclusion-maturity-framework-student-engagement-pack/</a:t>
            </a:r>
            <a:r>
              <a:rPr lang="en-US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046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587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Mincho</vt:lpstr>
      <vt:lpstr>Aptos</vt:lpstr>
      <vt:lpstr>Aptos Display</vt:lpstr>
      <vt:lpstr>Arial</vt:lpstr>
      <vt:lpstr>Symbol</vt:lpstr>
      <vt:lpstr>Office Theme</vt:lpstr>
      <vt:lpstr>Creating Inclusive Learning Environments for Neurodivergent Engineering and Computer Science Students</vt:lpstr>
      <vt:lpstr>Session Purpose</vt:lpstr>
      <vt:lpstr>Session Structure</vt:lpstr>
      <vt:lpstr>Framework Overview: Domains and Stages</vt:lpstr>
      <vt:lpstr>Small Group Activity</vt:lpstr>
      <vt:lpstr>What Matters Most?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Beverley Gibbs</dc:creator>
  <cp:lastModifiedBy>Stella Fowler</cp:lastModifiedBy>
  <cp:revision>2</cp:revision>
  <dcterms:created xsi:type="dcterms:W3CDTF">2025-10-01T08:36:16Z</dcterms:created>
  <dcterms:modified xsi:type="dcterms:W3CDTF">2025-12-12T14:05:56Z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b0daab4-b646-43ae-ac6e-8cb22112916e_Enabled">
    <vt:lpwstr>true</vt:lpwstr>
  </property>
  <property fmtid="{D5CDD505-2E9C-101B-9397-08002B2CF9AE}" pid="3" name="MSIP_Label_4b0daab4-b646-43ae-ac6e-8cb22112916e_SetDate">
    <vt:lpwstr>2025-10-01T17:00:32Z</vt:lpwstr>
  </property>
  <property fmtid="{D5CDD505-2E9C-101B-9397-08002B2CF9AE}" pid="4" name="MSIP_Label_4b0daab4-b646-43ae-ac6e-8cb22112916e_Method">
    <vt:lpwstr>Privileged</vt:lpwstr>
  </property>
  <property fmtid="{D5CDD505-2E9C-101B-9397-08002B2CF9AE}" pid="5" name="MSIP_Label_4b0daab4-b646-43ae-ac6e-8cb22112916e_Name">
    <vt:lpwstr>4b0daab4-b646-43ae-ac6e-8cb22112916e</vt:lpwstr>
  </property>
  <property fmtid="{D5CDD505-2E9C-101B-9397-08002B2CF9AE}" pid="6" name="MSIP_Label_4b0daab4-b646-43ae-ac6e-8cb22112916e_SiteId">
    <vt:lpwstr>b6e8236b-ceb2-401d-9169-2917d0b07d48</vt:lpwstr>
  </property>
  <property fmtid="{D5CDD505-2E9C-101B-9397-08002B2CF9AE}" pid="7" name="MSIP_Label_4b0daab4-b646-43ae-ac6e-8cb22112916e_ActionId">
    <vt:lpwstr>b28ea388-224c-4711-98cf-35c802de7dc2</vt:lpwstr>
  </property>
  <property fmtid="{D5CDD505-2E9C-101B-9397-08002B2CF9AE}" pid="8" name="MSIP_Label_4b0daab4-b646-43ae-ac6e-8cb22112916e_ContentBits">
    <vt:lpwstr>0</vt:lpwstr>
  </property>
  <property fmtid="{D5CDD505-2E9C-101B-9397-08002B2CF9AE}" pid="9" name="MSIP_Label_4b0daab4-b646-43ae-ac6e-8cb22112916e_Tag">
    <vt:lpwstr>50, 0, 1, 1</vt:lpwstr>
  </property>
</Properties>
</file>