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5CF1B-FB74-694D-B92C-6DA373DD66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07EBC0-B3BF-00ED-A60F-4BD1B561E3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E57A1-2831-6076-9093-BD334F293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AD6C-0563-4071-A407-3069F0FAC074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A8E51-A863-91E8-0A58-0AA835A36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E291C-4644-9F5F-01AF-1691536AF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7E2D8-233C-4630-AD39-D131859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88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4B076-E7BF-677E-A1D6-DBA0A61FB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DBC85C-EAE7-AE10-4C66-5D4A487AEC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FF8B9-0A45-FC97-407C-DA7FE318B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AD6C-0563-4071-A407-3069F0FAC074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9EA8A-E3FC-3EBD-196A-C34220A03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2F15C-FFBC-87CE-094C-572D51876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7E2D8-233C-4630-AD39-D131859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291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4B58C8-D1C9-B009-6C00-A601B8DD71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B3F206-76E2-6AE2-DA2A-40FA129AC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04B51-9B1F-7DBC-BC65-152B24A50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AD6C-0563-4071-A407-3069F0FAC074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72D0-78A8-606E-AF63-B9BB0E622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8E43D-FEF8-7334-464F-D19AAA1D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7E2D8-233C-4630-AD39-D131859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65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362E5-A31C-770A-E8F2-B55F2E7DF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CD871-E4D3-4979-DA76-08A7A2876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FCF11-0285-5797-47D1-9BF906115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AD6C-0563-4071-A407-3069F0FAC074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2E7BA-5AB7-66D8-7B03-9E86FA8B4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133BE-234D-73FB-920B-D8B9459C4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7E2D8-233C-4630-AD39-D131859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34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60542-2948-8B1F-5B9A-ABCE2D388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3636B-915B-095D-8FF7-AA0DFE505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F76DE-C4D8-4094-9BA7-BBA2B7BAB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AD6C-0563-4071-A407-3069F0FAC074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0E4F2-2ED8-4BE3-D01F-BEA451114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15A99-8AB0-0578-46ED-3FAF0E436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7E2D8-233C-4630-AD39-D131859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686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2F8E6-1F51-5A1B-F8E1-FE91FCCE0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B6C1C-95B4-7235-1124-B0851B67A7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2A8BE9-2FD6-0BE9-9B76-8FF4A40539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DD8FF-BAC8-5E3D-5965-B7E4F0E7F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AD6C-0563-4071-A407-3069F0FAC074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136004-95A2-95F5-5270-007535DB2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59B3B8-CEE6-ACA1-D283-EBA403DDB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7E2D8-233C-4630-AD39-D131859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077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ED4E2-69E1-024F-E681-A4E3A6AB9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29B8D-D935-9995-E323-7FBA90D38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4F934-7BAA-1640-6D58-49B960389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2D217-324A-6BDF-F6AD-F0400BD73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E8D69E-B104-DEA7-C350-7844CC4EE4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A30244-EF82-C980-6A88-6521A3E32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AD6C-0563-4071-A407-3069F0FAC074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2C6760-F23C-F6B8-98AA-88FEBC7B5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3C3632-B52E-61B5-889F-3E7301912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7E2D8-233C-4630-AD39-D131859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83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65C9D-3404-A300-A35C-1855D2EB4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FA31F8-AB48-47E5-C35F-72A08E1AD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AD6C-0563-4071-A407-3069F0FAC074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E2322E-1077-2B57-0588-BDCA38CFF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A16165-F079-7E83-4649-76DA6293B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7E2D8-233C-4630-AD39-D131859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848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15D1C7-65B8-B037-0299-617119D77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AD6C-0563-4071-A407-3069F0FAC074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5AFF8D-8E3E-1FBA-7A9C-4184C8878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A1194-3FA3-DCA1-88DC-DC818235B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7E2D8-233C-4630-AD39-D131859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471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DECA1-1444-BF3D-927C-608CDD7C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D932A-058B-529D-1FC5-AC6ECB897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765297-D9E1-E590-E50D-00F952E2C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616728-B665-0E6A-6DD1-8AF32B712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AD6C-0563-4071-A407-3069F0FAC074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9CC48A-21F6-E245-3A00-B722B7D3C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BF72F-4CCD-0AE6-330E-E257AB99F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7E2D8-233C-4630-AD39-D131859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334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F0B1B-FCE6-80D6-FDA3-25FB1C8B6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DE11FA-DFD4-FDEB-3B81-150E278AF8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8B35BF-8EE8-5B40-2431-6FFF7F7B4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7E950E-0155-7F24-5AF5-2C91D9F24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AD6C-0563-4071-A407-3069F0FAC074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48A95E-8073-AE03-B448-FC9D4276B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2A208E-6A94-1B1F-01BE-0E2BC9C30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7E2D8-233C-4630-AD39-D131859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006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05FC29-F17F-10F7-10DD-16CE0654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D1986-8B73-0105-39C8-33BA8A52C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B47DC-B765-A5A7-B267-65D802459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FAD6C-0563-4071-A407-3069F0FAC074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CE012-46B4-FBCE-00D5-97C6C427DA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3C65B-FA39-5238-8D46-3FA90181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7E2D8-233C-4630-AD39-D131859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693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2E307BE-FECA-1D87-DBBF-81ADD8218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21783" y="2495242"/>
            <a:ext cx="3186273" cy="2599271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8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8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84F249C-B2C1-D31B-84D6-6D7D9C017018}"/>
              </a:ext>
            </a:extLst>
          </p:cNvPr>
          <p:cNvSpPr txBox="1">
            <a:spLocks/>
          </p:cNvSpPr>
          <p:nvPr/>
        </p:nvSpPr>
        <p:spPr>
          <a:xfrm>
            <a:off x="189187" y="367863"/>
            <a:ext cx="8740210" cy="6348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000000"/>
                </a:solidFill>
                <a:ea typeface="Times New Roman" panose="02020603050405020304" pitchFamily="18" charset="0"/>
              </a:rPr>
              <a:t>The </a:t>
            </a:r>
            <a:r>
              <a:rPr lang="en-GB" sz="1900" b="1" dirty="0">
                <a:solidFill>
                  <a:srgbClr val="000000"/>
                </a:solidFill>
                <a:ea typeface="Times New Roman" panose="02020603050405020304" pitchFamily="18" charset="0"/>
              </a:rPr>
              <a:t>Engineering Professors’ Council</a:t>
            </a:r>
            <a:r>
              <a:rPr lang="en-GB" sz="1900" dirty="0">
                <a:solidFill>
                  <a:srgbClr val="000000"/>
                </a:solidFill>
                <a:ea typeface="Times New Roman" panose="02020603050405020304" pitchFamily="18" charset="0"/>
              </a:rPr>
              <a:t> is the representative body for engineering academics in UK higher education.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rgbClr val="000000"/>
                </a:solidFill>
                <a:ea typeface="Times New Roman" panose="02020603050405020304" pitchFamily="18" charset="0"/>
              </a:rPr>
              <a:t>The </a:t>
            </a:r>
            <a:r>
              <a:rPr lang="en-GB" sz="1900" b="1" dirty="0">
                <a:solidFill>
                  <a:srgbClr val="000000"/>
                </a:solidFill>
                <a:ea typeface="Times New Roman" panose="02020603050405020304" pitchFamily="18" charset="0"/>
              </a:rPr>
              <a:t>Complex Systems Toolkit </a:t>
            </a:r>
            <a:r>
              <a:rPr lang="en-GB" sz="1900" dirty="0">
                <a:solidFill>
                  <a:srgbClr val="000000"/>
                </a:solidFill>
                <a:ea typeface="Times New Roman" panose="02020603050405020304" pitchFamily="18" charset="0"/>
              </a:rPr>
              <a:t>was created by the Engineering Professors’ Council with support from Quanser. </a:t>
            </a:r>
            <a:endParaRPr lang="en-GB" sz="1900" dirty="0">
              <a:effectLst/>
              <a:ea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900" dirty="0">
                <a:effectLst/>
                <a:ea typeface="Times New Roman" panose="02020603050405020304" pitchFamily="18" charset="0"/>
              </a:rPr>
              <a:t>The </a:t>
            </a:r>
            <a:r>
              <a:rPr lang="en-GB" sz="1900" b="1" dirty="0">
                <a:ea typeface="Times New Roman" panose="02020603050405020304" pitchFamily="18" charset="0"/>
              </a:rPr>
              <a:t>Complex Systems Toolkit is </a:t>
            </a:r>
            <a:r>
              <a:rPr lang="en-GB" sz="1900" dirty="0"/>
              <a:t>an open-access online toolkit to help engineering educators build complex systems concepts directly into their teaching and prepare future engineers for tomorrow’s challenges.  </a:t>
            </a:r>
            <a:endParaRPr lang="en-GB" sz="1900" dirty="0">
              <a:effectLst/>
              <a:ea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900" dirty="0">
                <a:effectLst/>
                <a:ea typeface="Calibri" panose="020F0502020204030204" pitchFamily="34" charset="0"/>
              </a:rPr>
              <a:t>The Toolkit is rooted in educational best practice and aligns with the Accreditation of Higher Education Programmes</a:t>
            </a:r>
            <a:r>
              <a:rPr lang="en-GB" sz="1900" b="1" dirty="0">
                <a:effectLst/>
                <a:ea typeface="Calibri" panose="020F0502020204030204" pitchFamily="34" charset="0"/>
              </a:rPr>
              <a:t> </a:t>
            </a:r>
            <a:r>
              <a:rPr lang="en-GB" sz="1900" dirty="0">
                <a:effectLst/>
                <a:ea typeface="Calibri" panose="020F0502020204030204" pitchFamily="34" charset="0"/>
              </a:rPr>
              <a:t>(AHEP) criteria, which are the conditions for courses to receive professional accreditation. It also addresses </a:t>
            </a:r>
            <a:r>
              <a:rPr lang="en-GB" sz="1900" dirty="0"/>
              <a:t>competencies outlined by the International Council on Systems Engineering (INCOSE).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900" dirty="0"/>
              <a:t>It includes advice to educators who want to teach complex systems but are not sure where to begin.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900"/>
              <a:t>It features </a:t>
            </a:r>
            <a:r>
              <a:rPr lang="en-GB" sz="1900" dirty="0"/>
              <a:t>ready-to-use classroom resources including case studies and teaching activities.</a:t>
            </a:r>
            <a:endParaRPr lang="en-GB" sz="1900" dirty="0">
              <a:effectLst/>
              <a:ea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900" dirty="0">
                <a:effectLst/>
                <a:ea typeface="Times New Roman" panose="02020603050405020304" pitchFamily="18" charset="0"/>
              </a:rPr>
              <a:t>These resources highlight current and emerging real-world issues and can be used and adapted by anyone. </a:t>
            </a:r>
            <a:endParaRPr lang="en-GB" sz="2000" dirty="0">
              <a:ea typeface="Times New Roman" panose="02020603050405020304" pitchFamily="18" charset="0"/>
            </a:endParaRPr>
          </a:p>
          <a:p>
            <a:r>
              <a:rPr lang="en-GB" b="1" u="sng" dirty="0"/>
              <a:t>epc.ac.uk/complex-systems-toolkit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algn="l"/>
            <a:endParaRPr lang="en-GB" sz="1800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008A504-05A2-C182-F23D-0569008745DA}"/>
              </a:ext>
            </a:extLst>
          </p:cNvPr>
          <p:cNvSpPr txBox="1">
            <a:spLocks/>
          </p:cNvSpPr>
          <p:nvPr/>
        </p:nvSpPr>
        <p:spPr>
          <a:xfrm>
            <a:off x="9347013" y="241739"/>
            <a:ext cx="2708353" cy="1960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dirty="0"/>
          </a:p>
        </p:txBody>
      </p:sp>
      <p:pic>
        <p:nvPicPr>
          <p:cNvPr id="4" name="Picture 3" descr="A logo with colorful circles and lines&#10;&#10;AI-generated content may be incorrect.">
            <a:extLst>
              <a:ext uri="{FF2B5EF4-FFF2-40B4-BE49-F238E27FC236}">
                <a16:creationId xmlns:a16="http://schemas.microsoft.com/office/drawing/2014/main" id="{8D877918-1A9F-85A5-1591-0FBD695B53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783" y="367863"/>
            <a:ext cx="2991541" cy="1498259"/>
          </a:xfrm>
          <a:prstGeom prst="rect">
            <a:avLst/>
          </a:prstGeom>
        </p:spPr>
      </p:pic>
      <p:pic>
        <p:nvPicPr>
          <p:cNvPr id="5" name="Picture 4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037555F2-EB32-2696-C010-8EC97595DD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44" y="2328041"/>
            <a:ext cx="2599750" cy="2610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071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Attwell</dc:creator>
  <cp:lastModifiedBy>Wendy -</cp:lastModifiedBy>
  <cp:revision>4</cp:revision>
  <dcterms:created xsi:type="dcterms:W3CDTF">2023-07-18T10:05:15Z</dcterms:created>
  <dcterms:modified xsi:type="dcterms:W3CDTF">2025-11-30T10:43:13Z</dcterms:modified>
</cp:coreProperties>
</file>