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91" d="100"/>
          <a:sy n="91" d="100"/>
        </p:scale>
        <p:origin x="63" y="6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CF1B-FB74-694D-B92C-6DA373DD6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07EBC0-B3BF-00ED-A60F-4BD1B561E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AE57A1-2831-6076-9093-BD334F2931FE}"/>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8F8A8E51-A863-91E8-0A58-0AA835A361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FE291C-4644-9F5F-01AF-1691536AF2B7}"/>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7068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4B076-E7BF-677E-A1D6-DBA0A61FB6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BC85C-EAE7-AE10-4C66-5D4A487AE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FFF8B9-0A45-FC97-407C-DA7FE318B066}"/>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66A9EA8A-E3FC-3EBD-196A-C34220A03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52F15C-FFBC-87CE-094C-572D5187605C}"/>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06729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4B58C8-D1C9-B009-6C00-A601B8DD71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B3F206-76E2-6AE2-DA2A-40FA129AC1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604B51-9B1F-7DBC-BC65-152B24A50336}"/>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A51472D0-78A8-606E-AF63-B9BB0E6229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18E43D-FEF8-7334-464F-D19AAA1D80BB}"/>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8976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362E5-A31C-770A-E8F2-B55F2E7DFD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CD871-E4D3-4979-DA76-08A7A28769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0FCF11-0285-5797-47D1-9BF906115DBE}"/>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42C2E7BA-5AB7-66D8-7B03-9E86FA8B4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5133BE-234D-73FB-920B-D8B9459C4831}"/>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09134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0542-2948-8B1F-5B9A-ABCE2D388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B3636B-915B-095D-8FF7-AA0DFE505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4F76DE-C4D8-4094-9BA7-BBA2B7BABB81}"/>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4520E4F2-2ED8-4BE3-D01F-BEA451114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15A99-8AB0-0578-46ED-3FAF0E436F3D}"/>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64368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F8E6-1F51-5A1B-F8E1-FE91FCCE04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4B6C1C-95B4-7235-1124-B0851B67A7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2A8BE9-2FD6-0BE9-9B76-8FF4A40539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CDD8FF-BAC8-5E3D-5965-B7E4F0E7FE1F}"/>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9F136004-95A2-95F5-5270-007535DB2B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59B3B8-CEE6-ACA1-D283-EBA403DDB0A9}"/>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72007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D4E2-69E1-024F-E681-A4E3A6AB9F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F29B8D-D935-9995-E323-7FBA90D38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54F934-7BAA-1640-6D58-49B960389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E2D217-324A-6BDF-F6AD-F0400BD738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E8D69E-B104-DEA7-C350-7844CC4EE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A30244-EF82-C980-6A88-6521A3E32AB7}"/>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8" name="Footer Placeholder 7">
            <a:extLst>
              <a:ext uri="{FF2B5EF4-FFF2-40B4-BE49-F238E27FC236}">
                <a16:creationId xmlns:a16="http://schemas.microsoft.com/office/drawing/2014/main" id="{A02C6760-F23C-F6B8-98AA-88FEBC7B53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3C3632-B52E-61B5-889F-3E73019126EF}"/>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87383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5C9D-3404-A300-A35C-1855D2EB4A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FA31F8-AB48-47E5-C35F-72A08E1ADE82}"/>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4" name="Footer Placeholder 3">
            <a:extLst>
              <a:ext uri="{FF2B5EF4-FFF2-40B4-BE49-F238E27FC236}">
                <a16:creationId xmlns:a16="http://schemas.microsoft.com/office/drawing/2014/main" id="{59E2322E-1077-2B57-0588-BDCA38CFFD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A16165-F079-7E83-4649-76DA6293BC1D}"/>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157484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15D1C7-65B8-B037-0299-617119D7707F}"/>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3" name="Footer Placeholder 2">
            <a:extLst>
              <a:ext uri="{FF2B5EF4-FFF2-40B4-BE49-F238E27FC236}">
                <a16:creationId xmlns:a16="http://schemas.microsoft.com/office/drawing/2014/main" id="{7D5AFF8D-8E3E-1FBA-7A9C-4184C88783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2A1194-3FA3-DCA1-88DC-DC818235BD98}"/>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41494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ECA1-1444-BF3D-927C-608CDD7C6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4D932A-058B-529D-1FC5-AC6ECB897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765297-D9E1-E590-E50D-00F952E2C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16728-B665-0E6A-6DD1-8AF32B712541}"/>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ED9CC48A-21F6-E245-3A00-B722B7D3C3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3BF72F-4CCD-0AE6-330E-E257AB99FC28}"/>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415033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0B1B-FCE6-80D6-FDA3-25FB1C8B6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DE11FA-DFD4-FDEB-3B81-150E278AF8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8B35BF-8EE8-5B40-2431-6FFF7F7B4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7E950E-0155-7F24-5AF5-2C91D9F240B2}"/>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6348A95E-8073-AE03-B448-FC9D4276B3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2A208E-6A94-1B1F-01BE-0E2BC9C300FE}"/>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66700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05FC29-F17F-10F7-10DD-16CE06541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6D1986-8B73-0105-39C8-33BA8A52C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FB47DC-B765-A5A7-B267-65D802459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AFBCE012-46B4-FBCE-00D5-97C6C427D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F3C65B-FA39-5238-8D46-3FA90181F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7E2D8-233C-4630-AD39-D13185990E32}" type="slidenum">
              <a:rPr lang="en-GB" smtClean="0"/>
              <a:t>‹#›</a:t>
            </a:fld>
            <a:endParaRPr lang="en-GB"/>
          </a:p>
        </p:txBody>
      </p:sp>
    </p:spTree>
    <p:extLst>
      <p:ext uri="{BB962C8B-B14F-4D97-AF65-F5344CB8AC3E}">
        <p14:creationId xmlns:p14="http://schemas.microsoft.com/office/powerpoint/2010/main" val="355769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ngineeringethics.epc.ac.uk/" TargetMode="External"/><Relationship Id="rId2" Type="http://schemas.openxmlformats.org/officeDocument/2006/relationships/hyperlink" Target="https://epc.ac.uk/resources/toolkit/ethics-toolkit/" TargetMode="Externa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hyperlink" Target="https://epc.ac.uk/network/communities/ethics-ambassado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3B24-C7C7-6747-39E4-427C2FF609B4}"/>
              </a:ext>
            </a:extLst>
          </p:cNvPr>
          <p:cNvSpPr>
            <a:spLocks noGrp="1"/>
          </p:cNvSpPr>
          <p:nvPr>
            <p:ph type="title"/>
          </p:nvPr>
        </p:nvSpPr>
        <p:spPr/>
        <p:txBody>
          <a:bodyPr>
            <a:normAutofit/>
          </a:bodyPr>
          <a:lstStyle/>
          <a:p>
            <a:pPr algn="ctr"/>
            <a:r>
              <a:rPr lang="en-GB" sz="7200" b="1" dirty="0">
                <a:solidFill>
                  <a:srgbClr val="000000"/>
                </a:solidFill>
                <a:effectLst/>
                <a:ea typeface="Times New Roman" panose="02020603050405020304" pitchFamily="18" charset="0"/>
              </a:rPr>
              <a:t>WHY?</a:t>
            </a:r>
            <a:endParaRPr lang="en-GB" sz="7200" dirty="0"/>
          </a:p>
        </p:txBody>
      </p:sp>
      <p:sp>
        <p:nvSpPr>
          <p:cNvPr id="4" name="Content Placeholder 3">
            <a:extLst>
              <a:ext uri="{FF2B5EF4-FFF2-40B4-BE49-F238E27FC236}">
                <a16:creationId xmlns:a16="http://schemas.microsoft.com/office/drawing/2014/main" id="{8676F661-C7F5-41DA-C84E-2014D952E92B}"/>
              </a:ext>
            </a:extLst>
          </p:cNvPr>
          <p:cNvSpPr>
            <a:spLocks noGrp="1"/>
          </p:cNvSpPr>
          <p:nvPr>
            <p:ph sz="half" idx="2"/>
          </p:nvPr>
        </p:nvSpPr>
        <p:spPr>
          <a:xfrm>
            <a:off x="6172200" y="1825625"/>
            <a:ext cx="5846378" cy="4885230"/>
          </a:xfrm>
        </p:spPr>
        <p:txBody>
          <a:bodyPr>
            <a:noAutofit/>
          </a:bodyPr>
          <a:lstStyle/>
          <a:p>
            <a:pPr marL="0" indent="0" fontAlgn="base">
              <a:lnSpc>
                <a:spcPct val="100000"/>
              </a:lnSpc>
              <a:buNone/>
            </a:pPr>
            <a:r>
              <a:rPr lang="en-GB" sz="1700" dirty="0">
                <a:solidFill>
                  <a:srgbClr val="000000"/>
                </a:solidFill>
                <a:effectLst/>
                <a:ea typeface="Times New Roman" panose="02020603050405020304" pitchFamily="18" charset="0"/>
              </a:rPr>
              <a:t>At the heart of engineering is the desire to make the world a better place. Developing the ability to determine better from worse, and right from wrong is as central to an engineer as maths or design skills. And this is where ethics comes in.</a:t>
            </a:r>
            <a:r>
              <a:rPr lang="en-GB" sz="1700" dirty="0">
                <a:effectLst/>
                <a:ea typeface="Times New Roman" panose="02020603050405020304" pitchFamily="18" charset="0"/>
              </a:rPr>
              <a:t> </a:t>
            </a:r>
          </a:p>
          <a:p>
            <a:pPr fontAlgn="base">
              <a:lnSpc>
                <a:spcPct val="100000"/>
              </a:lnSpc>
            </a:pPr>
            <a:r>
              <a:rPr lang="en-GB" sz="1700" dirty="0">
                <a:effectLst/>
                <a:ea typeface="Times New Roman" panose="02020603050405020304" pitchFamily="18" charset="0"/>
              </a:rPr>
              <a:t>Integrating ethics in engineering teaching supports national and international initiatives towards social and environmental responsibility. </a:t>
            </a:r>
          </a:p>
          <a:p>
            <a:pPr fontAlgn="base">
              <a:lnSpc>
                <a:spcPct val="100000"/>
              </a:lnSpc>
            </a:pPr>
            <a:r>
              <a:rPr lang="en-GB" sz="1700" dirty="0">
                <a:effectLst/>
                <a:ea typeface="Times New Roman" panose="02020603050405020304" pitchFamily="18" charset="0"/>
              </a:rPr>
              <a:t>Engineering ethics education complements institutional efforts towards interdisciplinarity, sustainability, EDI, and community engagement. </a:t>
            </a:r>
          </a:p>
          <a:p>
            <a:pPr fontAlgn="base">
              <a:lnSpc>
                <a:spcPct val="100000"/>
              </a:lnSpc>
            </a:pPr>
            <a:r>
              <a:rPr lang="en-GB" sz="1700" dirty="0">
                <a:effectLst/>
                <a:ea typeface="Times New Roman" panose="02020603050405020304" pitchFamily="18" charset="0"/>
              </a:rPr>
              <a:t>Learning how to embed ethics in engineering supports educators in their own professional development towards research-based teaching, active learning, and values-centred practice. </a:t>
            </a:r>
          </a:p>
          <a:p>
            <a:pPr algn="l">
              <a:lnSpc>
                <a:spcPct val="100000"/>
              </a:lnSpc>
              <a:spcAft>
                <a:spcPts val="800"/>
              </a:spcAft>
            </a:pPr>
            <a:endParaRPr lang="en-GB" sz="1700" kern="100" dirty="0">
              <a:effectLst/>
              <a:ea typeface="Calibri" panose="020F0502020204030204" pitchFamily="34"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7F403495-DF44-3233-940E-B3DBC78C926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3039" y="2364869"/>
            <a:ext cx="5846762" cy="2923381"/>
          </a:xfrm>
          <a:prstGeom prst="rect">
            <a:avLst/>
          </a:prstGeom>
          <a:noFill/>
          <a:ln>
            <a:noFill/>
          </a:ln>
        </p:spPr>
      </p:pic>
    </p:spTree>
    <p:extLst>
      <p:ext uri="{BB962C8B-B14F-4D97-AF65-F5344CB8AC3E}">
        <p14:creationId xmlns:p14="http://schemas.microsoft.com/office/powerpoint/2010/main" val="39957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3B24-C7C7-6747-39E4-427C2FF609B4}"/>
              </a:ext>
            </a:extLst>
          </p:cNvPr>
          <p:cNvSpPr>
            <a:spLocks noGrp="1"/>
          </p:cNvSpPr>
          <p:nvPr>
            <p:ph type="title"/>
          </p:nvPr>
        </p:nvSpPr>
        <p:spPr>
          <a:xfrm>
            <a:off x="838200" y="365125"/>
            <a:ext cx="10515600" cy="1122089"/>
          </a:xfrm>
        </p:spPr>
        <p:txBody>
          <a:bodyPr>
            <a:normAutofit/>
          </a:bodyPr>
          <a:lstStyle/>
          <a:p>
            <a:pPr algn="ctr"/>
            <a:r>
              <a:rPr lang="en-GB" sz="7200" b="1" dirty="0">
                <a:solidFill>
                  <a:srgbClr val="000000"/>
                </a:solidFill>
                <a:effectLst/>
                <a:ea typeface="Times New Roman" panose="02020603050405020304" pitchFamily="18" charset="0"/>
              </a:rPr>
              <a:t>WHAT?</a:t>
            </a:r>
            <a:endParaRPr lang="en-GB" sz="7200" dirty="0"/>
          </a:p>
        </p:txBody>
      </p:sp>
      <p:sp>
        <p:nvSpPr>
          <p:cNvPr id="4" name="Content Placeholder 3">
            <a:extLst>
              <a:ext uri="{FF2B5EF4-FFF2-40B4-BE49-F238E27FC236}">
                <a16:creationId xmlns:a16="http://schemas.microsoft.com/office/drawing/2014/main" id="{8676F661-C7F5-41DA-C84E-2014D952E92B}"/>
              </a:ext>
            </a:extLst>
          </p:cNvPr>
          <p:cNvSpPr>
            <a:spLocks noGrp="1"/>
          </p:cNvSpPr>
          <p:nvPr>
            <p:ph sz="half" idx="2"/>
          </p:nvPr>
        </p:nvSpPr>
        <p:spPr>
          <a:xfrm>
            <a:off x="6172200" y="1534510"/>
            <a:ext cx="5846378" cy="5176345"/>
          </a:xfrm>
        </p:spPr>
        <p:txBody>
          <a:bodyPr>
            <a:noAutofit/>
          </a:bodyPr>
          <a:lstStyle/>
          <a:p>
            <a:pPr marL="0" indent="0" fontAlgn="base">
              <a:lnSpc>
                <a:spcPct val="100000"/>
              </a:lnSpc>
              <a:buNone/>
            </a:pPr>
            <a:r>
              <a:rPr lang="en-GB" sz="1700" dirty="0">
                <a:solidFill>
                  <a:srgbClr val="000000"/>
                </a:solidFill>
                <a:effectLst/>
                <a:ea typeface="Times New Roman" panose="02020603050405020304" pitchFamily="18" charset="0"/>
              </a:rPr>
              <a:t>The Engineering Ethics Toolkit is a suite of resources, advice and case studies to help educators integrate ethics into the learning of every engineer.</a:t>
            </a:r>
            <a:r>
              <a:rPr lang="en-GB" sz="1700" dirty="0">
                <a:effectLst/>
                <a:ea typeface="Times New Roman" panose="02020603050405020304" pitchFamily="18" charset="0"/>
              </a:rPr>
              <a:t> </a:t>
            </a:r>
          </a:p>
          <a:p>
            <a:pPr fontAlgn="base">
              <a:lnSpc>
                <a:spcPct val="100000"/>
              </a:lnSpc>
            </a:pPr>
            <a:r>
              <a:rPr lang="en-GB" sz="1700" dirty="0">
                <a:solidFill>
                  <a:srgbClr val="000000"/>
                </a:solidFill>
                <a:effectLst/>
                <a:ea typeface="Times New Roman" panose="02020603050405020304" pitchFamily="18" charset="0"/>
              </a:rPr>
              <a:t>The Toolkit contains ready-to-use classroom resources for engineering educators, suitable for those who are new to teaching ethics, as well as those who are more experienced.</a:t>
            </a:r>
            <a:r>
              <a:rPr lang="en-GB" sz="1700" dirty="0">
                <a:effectLst/>
                <a:ea typeface="Times New Roman" panose="02020603050405020304" pitchFamily="18" charset="0"/>
              </a:rPr>
              <a:t> </a:t>
            </a:r>
            <a:endParaRPr lang="en-GB" sz="1700" dirty="0">
              <a:ea typeface="Times New Roman" panose="02020603050405020304" pitchFamily="18" charset="0"/>
            </a:endParaRPr>
          </a:p>
          <a:p>
            <a:pPr fontAlgn="base">
              <a:lnSpc>
                <a:spcPct val="100000"/>
              </a:lnSpc>
            </a:pPr>
            <a:r>
              <a:rPr lang="en-GB" sz="1700" dirty="0">
                <a:effectLst/>
                <a:ea typeface="Times New Roman" panose="02020603050405020304" pitchFamily="18" charset="0"/>
              </a:rPr>
              <a:t>The case studies and teaching materials highlight current and emerging real-world issues and contain a variety of suggestions for implementation rooted in educational best practice. </a:t>
            </a:r>
          </a:p>
          <a:p>
            <a:pPr fontAlgn="base">
              <a:lnSpc>
                <a:spcPct val="100000"/>
              </a:lnSpc>
            </a:pPr>
            <a:r>
              <a:rPr lang="en-GB" sz="1700" dirty="0">
                <a:effectLst/>
                <a:ea typeface="Times New Roman" panose="02020603050405020304" pitchFamily="18" charset="0"/>
              </a:rPr>
              <a:t>The interactive Ethics Explorer helps educators understand, plan for, and implement ethics learning across engineering curricula and showcases its alignment with AHEP criteria and graduate attributes. </a:t>
            </a:r>
            <a:endParaRPr lang="en-GB" sz="1700" dirty="0">
              <a:ea typeface="Times New Roman" panose="02020603050405020304" pitchFamily="18" charset="0"/>
            </a:endParaRPr>
          </a:p>
          <a:p>
            <a:pPr fontAlgn="base">
              <a:lnSpc>
                <a:spcPct val="100000"/>
              </a:lnSpc>
            </a:pPr>
            <a:r>
              <a:rPr lang="en-GB" sz="1700" dirty="0">
                <a:effectLst/>
                <a:ea typeface="Times New Roman" panose="02020603050405020304" pitchFamily="18" charset="0"/>
              </a:rPr>
              <a:t>Guidance articles provide concise descriptions of key topics in engineering ethics education, highlighting solutions and promoting engagement with further resources.    </a:t>
            </a:r>
          </a:p>
          <a:p>
            <a:pPr algn="l">
              <a:lnSpc>
                <a:spcPct val="100000"/>
              </a:lnSpc>
              <a:spcAft>
                <a:spcPts val="800"/>
              </a:spcAft>
            </a:pPr>
            <a:endParaRPr lang="en-GB" sz="1700" kern="100" dirty="0">
              <a:effectLst/>
              <a:ea typeface="Calibri" panose="020F0502020204030204" pitchFamily="34"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7F403495-DF44-3233-940E-B3DBC78C926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3039" y="2123131"/>
            <a:ext cx="5846762" cy="2923381"/>
          </a:xfrm>
          <a:prstGeom prst="rect">
            <a:avLst/>
          </a:prstGeom>
          <a:noFill/>
          <a:ln>
            <a:noFill/>
          </a:ln>
        </p:spPr>
      </p:pic>
    </p:spTree>
    <p:extLst>
      <p:ext uri="{BB962C8B-B14F-4D97-AF65-F5344CB8AC3E}">
        <p14:creationId xmlns:p14="http://schemas.microsoft.com/office/powerpoint/2010/main" val="149466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3B24-C7C7-6747-39E4-427C2FF609B4}"/>
              </a:ext>
            </a:extLst>
          </p:cNvPr>
          <p:cNvSpPr>
            <a:spLocks noGrp="1"/>
          </p:cNvSpPr>
          <p:nvPr>
            <p:ph type="title"/>
          </p:nvPr>
        </p:nvSpPr>
        <p:spPr/>
        <p:txBody>
          <a:bodyPr>
            <a:normAutofit/>
          </a:bodyPr>
          <a:lstStyle/>
          <a:p>
            <a:pPr algn="ctr"/>
            <a:r>
              <a:rPr lang="en-GB" sz="7200" b="1" dirty="0">
                <a:solidFill>
                  <a:srgbClr val="000000"/>
                </a:solidFill>
                <a:ea typeface="Times New Roman" panose="02020603050405020304" pitchFamily="18" charset="0"/>
              </a:rPr>
              <a:t>HOW</a:t>
            </a:r>
            <a:r>
              <a:rPr lang="en-GB" sz="7200" b="1" dirty="0">
                <a:solidFill>
                  <a:srgbClr val="000000"/>
                </a:solidFill>
                <a:effectLst/>
                <a:ea typeface="Times New Roman" panose="02020603050405020304" pitchFamily="18" charset="0"/>
              </a:rPr>
              <a:t>?</a:t>
            </a:r>
            <a:endParaRPr lang="en-GB" sz="7200" dirty="0"/>
          </a:p>
        </p:txBody>
      </p:sp>
      <p:sp>
        <p:nvSpPr>
          <p:cNvPr id="4" name="Content Placeholder 3">
            <a:extLst>
              <a:ext uri="{FF2B5EF4-FFF2-40B4-BE49-F238E27FC236}">
                <a16:creationId xmlns:a16="http://schemas.microsoft.com/office/drawing/2014/main" id="{8676F661-C7F5-41DA-C84E-2014D952E92B}"/>
              </a:ext>
            </a:extLst>
          </p:cNvPr>
          <p:cNvSpPr>
            <a:spLocks noGrp="1"/>
          </p:cNvSpPr>
          <p:nvPr>
            <p:ph sz="half" idx="2"/>
          </p:nvPr>
        </p:nvSpPr>
        <p:spPr>
          <a:xfrm>
            <a:off x="6172200" y="1825625"/>
            <a:ext cx="5846378" cy="4885230"/>
          </a:xfrm>
        </p:spPr>
        <p:txBody>
          <a:bodyPr>
            <a:normAutofit/>
          </a:bodyPr>
          <a:lstStyle/>
          <a:p>
            <a:pPr marL="0" indent="0" fontAlgn="base">
              <a:lnSpc>
                <a:spcPct val="100000"/>
              </a:lnSpc>
              <a:buNone/>
            </a:pPr>
            <a:r>
              <a:rPr lang="en-GB" sz="1700" dirty="0">
                <a:effectLst/>
                <a:ea typeface="Times New Roman" panose="02020603050405020304" pitchFamily="18" charset="0"/>
              </a:rPr>
              <a:t>The Engineering Ethics Toolkit is the product of experts sharing tried and tested approaches. </a:t>
            </a:r>
          </a:p>
          <a:p>
            <a:pPr fontAlgn="base">
              <a:lnSpc>
                <a:spcPct val="100000"/>
              </a:lnSpc>
            </a:pPr>
            <a:r>
              <a:rPr lang="en-GB" sz="1700" dirty="0">
                <a:effectLst/>
                <a:ea typeface="Times New Roman" panose="02020603050405020304" pitchFamily="18" charset="0"/>
              </a:rPr>
              <a:t>The Toolkit materials were created and developed by academic and industry professionals from a variety of fields across three continents. </a:t>
            </a:r>
            <a:endParaRPr lang="en-GB" sz="1700" dirty="0">
              <a:ea typeface="Times New Roman" panose="02020603050405020304" pitchFamily="18" charset="0"/>
            </a:endParaRPr>
          </a:p>
          <a:p>
            <a:pPr fontAlgn="base">
              <a:lnSpc>
                <a:spcPct val="100000"/>
              </a:lnSpc>
            </a:pPr>
            <a:r>
              <a:rPr lang="en-GB" sz="1700" dirty="0">
                <a:effectLst/>
                <a:ea typeface="Times New Roman" panose="02020603050405020304" pitchFamily="18" charset="0"/>
              </a:rPr>
              <a:t>The resources have already been successfully used in many different settings such as online and hybrid teaching, lecture sessions, and problem-based learning scenarios. </a:t>
            </a:r>
          </a:p>
          <a:p>
            <a:pPr fontAlgn="base">
              <a:lnSpc>
                <a:spcPct val="100000"/>
              </a:lnSpc>
            </a:pPr>
            <a:r>
              <a:rPr lang="en-GB" sz="1700" dirty="0">
                <a:effectLst/>
                <a:ea typeface="Times New Roman" panose="02020603050405020304" pitchFamily="18" charset="0"/>
              </a:rPr>
              <a:t>The Toolkit is a community-owned project, and anyone can suggest or submit a new resource or get involved as an Ethics Ambassador. </a:t>
            </a:r>
          </a:p>
          <a:p>
            <a:pPr fontAlgn="base">
              <a:lnSpc>
                <a:spcPct val="100000"/>
              </a:lnSpc>
            </a:pPr>
            <a:r>
              <a:rPr lang="en-GB" sz="1700" dirty="0">
                <a:effectLst/>
                <a:ea typeface="Times New Roman" panose="02020603050405020304" pitchFamily="18" charset="0"/>
              </a:rPr>
              <a:t>The Toolkit was developed by the Engineering Professors’ Council and is supported by the Royal Academy of Engineering.  </a:t>
            </a:r>
          </a:p>
          <a:p>
            <a:pPr algn="l">
              <a:lnSpc>
                <a:spcPct val="100000"/>
              </a:lnSpc>
              <a:spcAft>
                <a:spcPts val="800"/>
              </a:spcAft>
            </a:pPr>
            <a:endParaRPr lang="en-GB" sz="1700" kern="100" dirty="0">
              <a:effectLst/>
              <a:ea typeface="Calibri" panose="020F0502020204030204" pitchFamily="34"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7F403495-DF44-3233-940E-B3DBC78C926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3039" y="2170428"/>
            <a:ext cx="5846762" cy="2923381"/>
          </a:xfrm>
          <a:prstGeom prst="rect">
            <a:avLst/>
          </a:prstGeom>
          <a:noFill/>
          <a:ln>
            <a:noFill/>
          </a:ln>
        </p:spPr>
      </p:pic>
    </p:spTree>
    <p:extLst>
      <p:ext uri="{BB962C8B-B14F-4D97-AF65-F5344CB8AC3E}">
        <p14:creationId xmlns:p14="http://schemas.microsoft.com/office/powerpoint/2010/main" val="34279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676F661-C7F5-41DA-C84E-2014D952E92B}"/>
              </a:ext>
            </a:extLst>
          </p:cNvPr>
          <p:cNvSpPr>
            <a:spLocks noGrp="1"/>
          </p:cNvSpPr>
          <p:nvPr>
            <p:ph sz="half" idx="2"/>
          </p:nvPr>
        </p:nvSpPr>
        <p:spPr>
          <a:xfrm>
            <a:off x="6172200" y="262759"/>
            <a:ext cx="5846378" cy="6448096"/>
          </a:xfrm>
        </p:spPr>
        <p:txBody>
          <a:bodyPr>
            <a:normAutofit/>
          </a:bodyPr>
          <a:lstStyle/>
          <a:p>
            <a:pPr marL="342900" indent="-342900" algn="l">
              <a:buFont typeface="Arial" panose="020B0604020202020204" pitchFamily="34" charset="0"/>
              <a:buChar char="•"/>
            </a:pPr>
            <a:endParaRPr lang="en-GB" sz="2800" b="1" dirty="0">
              <a:effectLst/>
              <a:ea typeface="Times New Roman" panose="02020603050405020304" pitchFamily="18" charset="0"/>
            </a:endParaRPr>
          </a:p>
          <a:p>
            <a:pPr marL="0" indent="0" algn="l">
              <a:buNone/>
            </a:pPr>
            <a:endParaRPr lang="en-GB" sz="2800" b="1" dirty="0">
              <a:effectLst/>
              <a:ea typeface="Times New Roman" panose="02020603050405020304" pitchFamily="18" charset="0"/>
            </a:endParaRPr>
          </a:p>
          <a:p>
            <a:pPr marL="342900" indent="-342900" algn="l">
              <a:buFont typeface="Arial" panose="020B0604020202020204" pitchFamily="34" charset="0"/>
              <a:buChar char="•"/>
            </a:pPr>
            <a:r>
              <a:rPr lang="en-GB" sz="2800" b="1" dirty="0">
                <a:effectLst/>
                <a:ea typeface="Times New Roman" panose="02020603050405020304" pitchFamily="18" charset="0"/>
              </a:rPr>
              <a:t>Engineering Ethics Toolkit</a:t>
            </a:r>
            <a:r>
              <a:rPr lang="en-GB" sz="2800" dirty="0">
                <a:effectLst/>
                <a:ea typeface="Times New Roman" panose="02020603050405020304" pitchFamily="18" charset="0"/>
              </a:rPr>
              <a:t>:</a:t>
            </a:r>
            <a:r>
              <a:rPr lang="en-GB" sz="2800" b="1" dirty="0">
                <a:effectLst/>
                <a:ea typeface="Times New Roman" panose="02020603050405020304" pitchFamily="18" charset="0"/>
              </a:rPr>
              <a:t> </a:t>
            </a:r>
            <a:r>
              <a:rPr lang="en-GB" sz="2800" dirty="0">
                <a:effectLst/>
                <a:ea typeface="Times New Roman" panose="02020603050405020304" pitchFamily="18" charset="0"/>
                <a:hlinkClick r:id="rId2"/>
              </a:rPr>
              <a:t>epc.ac.uk/resources/toolkit/ethics-toolkit</a:t>
            </a:r>
            <a:endParaRPr lang="en-GB" sz="2800" dirty="0">
              <a:effectLst/>
              <a:ea typeface="Times New Roman" panose="02020603050405020304" pitchFamily="18" charset="0"/>
            </a:endParaRPr>
          </a:p>
          <a:p>
            <a:pPr marL="0" indent="0" algn="l">
              <a:buNone/>
            </a:pPr>
            <a:endParaRPr lang="en-GB" sz="2800" dirty="0">
              <a:effectLst/>
              <a:ea typeface="Times New Roman" panose="02020603050405020304" pitchFamily="18" charset="0"/>
            </a:endParaRPr>
          </a:p>
          <a:p>
            <a:pPr marL="342900" indent="-342900" algn="l">
              <a:buFont typeface="Arial" panose="020B0604020202020204" pitchFamily="34" charset="0"/>
              <a:buChar char="•"/>
            </a:pPr>
            <a:r>
              <a:rPr lang="en-GB" sz="2800" b="1" dirty="0">
                <a:effectLst/>
                <a:ea typeface="Times New Roman" panose="02020603050405020304" pitchFamily="18" charset="0"/>
              </a:rPr>
              <a:t>Ethics Explorer</a:t>
            </a:r>
            <a:r>
              <a:rPr lang="en-GB" sz="2800" dirty="0">
                <a:effectLst/>
                <a:ea typeface="Times New Roman" panose="02020603050405020304" pitchFamily="18" charset="0"/>
              </a:rPr>
              <a:t>: </a:t>
            </a:r>
            <a:r>
              <a:rPr lang="en-GB" sz="2800" dirty="0">
                <a:effectLst/>
                <a:ea typeface="Times New Roman" panose="02020603050405020304" pitchFamily="18" charset="0"/>
                <a:hlinkClick r:id="rId3"/>
              </a:rPr>
              <a:t>engineeringethics.epc.ac.uk</a:t>
            </a:r>
            <a:endParaRPr lang="en-GB" sz="2800" dirty="0">
              <a:effectLst/>
              <a:ea typeface="Times New Roman" panose="02020603050405020304" pitchFamily="18" charset="0"/>
            </a:endParaRPr>
          </a:p>
          <a:p>
            <a:pPr marL="0" indent="0" algn="l">
              <a:buNone/>
            </a:pPr>
            <a:endParaRPr lang="en-GB" sz="2800" dirty="0">
              <a:effectLst/>
              <a:ea typeface="Times New Roman" panose="02020603050405020304" pitchFamily="18" charset="0"/>
            </a:endParaRPr>
          </a:p>
          <a:p>
            <a:pPr marL="342900" indent="-342900" algn="l">
              <a:buFont typeface="Arial" panose="020B0604020202020204" pitchFamily="34" charset="0"/>
              <a:buChar char="•"/>
            </a:pPr>
            <a:r>
              <a:rPr lang="en-GB" sz="2800" b="1" dirty="0">
                <a:ea typeface="Times New Roman" panose="02020603050405020304" pitchFamily="18" charset="0"/>
              </a:rPr>
              <a:t>Ethics Ambassadors</a:t>
            </a:r>
            <a:r>
              <a:rPr lang="en-GB" sz="2800" dirty="0">
                <a:ea typeface="Times New Roman" panose="02020603050405020304" pitchFamily="18" charset="0"/>
              </a:rPr>
              <a:t>: </a:t>
            </a:r>
            <a:r>
              <a:rPr lang="en-GB" sz="2800" dirty="0">
                <a:ea typeface="Times New Roman" panose="02020603050405020304" pitchFamily="18" charset="0"/>
                <a:hlinkClick r:id="rId4"/>
              </a:rPr>
              <a:t>epc.ac.uk/network/communities/ethics-ambassadors/</a:t>
            </a:r>
            <a:endParaRPr lang="en-GB" sz="2800" dirty="0">
              <a:effectLst/>
              <a:ea typeface="Times New Roman" panose="02020603050405020304" pitchFamily="18" charset="0"/>
            </a:endParaRPr>
          </a:p>
          <a:p>
            <a:pPr marL="0" indent="0" algn="l">
              <a:lnSpc>
                <a:spcPct val="107000"/>
              </a:lnSpc>
              <a:spcAft>
                <a:spcPts val="800"/>
              </a:spcAft>
              <a:buNone/>
            </a:pPr>
            <a:endParaRPr lang="en-GB" sz="2800" kern="100" dirty="0">
              <a:effectLst/>
              <a:ea typeface="Calibri" panose="020F0502020204030204" pitchFamily="34"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7F403495-DF44-3233-940E-B3DBC78C926C}"/>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rcRect/>
          <a:stretch>
            <a:fillRect/>
          </a:stretch>
        </p:blipFill>
        <p:spPr bwMode="auto">
          <a:xfrm>
            <a:off x="249238" y="1728993"/>
            <a:ext cx="5846762" cy="2923381"/>
          </a:xfrm>
          <a:prstGeom prst="rect">
            <a:avLst/>
          </a:prstGeom>
          <a:noFill/>
          <a:ln>
            <a:noFill/>
          </a:ln>
        </p:spPr>
      </p:pic>
    </p:spTree>
    <p:extLst>
      <p:ext uri="{BB962C8B-B14F-4D97-AF65-F5344CB8AC3E}">
        <p14:creationId xmlns:p14="http://schemas.microsoft.com/office/powerpoint/2010/main" val="3926742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WHY?</vt:lpstr>
      <vt:lpstr>WHAT?</vt:lpstr>
      <vt:lpstr>HOW?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Attwell</dc:creator>
  <cp:lastModifiedBy>Wendy Attwell</cp:lastModifiedBy>
  <cp:revision>4</cp:revision>
  <dcterms:created xsi:type="dcterms:W3CDTF">2023-07-18T10:05:15Z</dcterms:created>
  <dcterms:modified xsi:type="dcterms:W3CDTF">2023-07-18T11:40:45Z</dcterms:modified>
</cp:coreProperties>
</file>