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91" d="100"/>
          <a:sy n="91" d="100"/>
        </p:scale>
        <p:origin x="63" y="6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5CF1B-FB74-694D-B92C-6DA373DD66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607EBC0-B3BF-00ED-A60F-4BD1B561E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AE57A1-2831-6076-9093-BD334F2931FE}"/>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8F8A8E51-A863-91E8-0A58-0AA835A361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FE291C-4644-9F5F-01AF-1691536AF2B7}"/>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270688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4B076-E7BF-677E-A1D6-DBA0A61FB64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DBC85C-EAE7-AE10-4C66-5D4A487AEC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FFF8B9-0A45-FC97-407C-DA7FE318B066}"/>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66A9EA8A-E3FC-3EBD-196A-C34220A034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52F15C-FFBC-87CE-094C-572D5187605C}"/>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306729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4B58C8-D1C9-B009-6C00-A601B8DD71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B3F206-76E2-6AE2-DA2A-40FA129AC1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604B51-9B1F-7DBC-BC65-152B24A50336}"/>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A51472D0-78A8-606E-AF63-B9BB0E6229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18E43D-FEF8-7334-464F-D19AAA1D80BB}"/>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389765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362E5-A31C-770A-E8F2-B55F2E7DFD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7CD871-E4D3-4979-DA76-08A7A28769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0FCF11-0285-5797-47D1-9BF906115DBE}"/>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42C2E7BA-5AB7-66D8-7B03-9E86FA8B4B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5133BE-234D-73FB-920B-D8B9459C4831}"/>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309134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60542-2948-8B1F-5B9A-ABCE2D3880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B3636B-915B-095D-8FF7-AA0DFE5051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4F76DE-C4D8-4094-9BA7-BBA2B7BABB81}"/>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4520E4F2-2ED8-4BE3-D01F-BEA451114D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115A99-8AB0-0578-46ED-3FAF0E436F3D}"/>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264368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2F8E6-1F51-5A1B-F8E1-FE91FCCE04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4B6C1C-95B4-7235-1124-B0851B67A7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2A8BE9-2FD6-0BE9-9B76-8FF4A40539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CDD8FF-BAC8-5E3D-5965-B7E4F0E7FE1F}"/>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6" name="Footer Placeholder 5">
            <a:extLst>
              <a:ext uri="{FF2B5EF4-FFF2-40B4-BE49-F238E27FC236}">
                <a16:creationId xmlns:a16="http://schemas.microsoft.com/office/drawing/2014/main" id="{9F136004-95A2-95F5-5270-007535DB2B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59B3B8-CEE6-ACA1-D283-EBA403DDB0A9}"/>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3720077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ED4E2-69E1-024F-E681-A4E3A6AB9F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F29B8D-D935-9995-E323-7FBA90D38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54F934-7BAA-1640-6D58-49B960389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E2D217-324A-6BDF-F6AD-F0400BD738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E8D69E-B104-DEA7-C350-7844CC4EE4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A30244-EF82-C980-6A88-6521A3E32AB7}"/>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8" name="Footer Placeholder 7">
            <a:extLst>
              <a:ext uri="{FF2B5EF4-FFF2-40B4-BE49-F238E27FC236}">
                <a16:creationId xmlns:a16="http://schemas.microsoft.com/office/drawing/2014/main" id="{A02C6760-F23C-F6B8-98AA-88FEBC7B53E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33C3632-B52E-61B5-889F-3E73019126EF}"/>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287383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65C9D-3404-A300-A35C-1855D2EB4A6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7FA31F8-AB48-47E5-C35F-72A08E1ADE82}"/>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4" name="Footer Placeholder 3">
            <a:extLst>
              <a:ext uri="{FF2B5EF4-FFF2-40B4-BE49-F238E27FC236}">
                <a16:creationId xmlns:a16="http://schemas.microsoft.com/office/drawing/2014/main" id="{59E2322E-1077-2B57-0588-BDCA38CFFD2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A16165-F079-7E83-4649-76DA6293BC1D}"/>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1574848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15D1C7-65B8-B037-0299-617119D7707F}"/>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3" name="Footer Placeholder 2">
            <a:extLst>
              <a:ext uri="{FF2B5EF4-FFF2-40B4-BE49-F238E27FC236}">
                <a16:creationId xmlns:a16="http://schemas.microsoft.com/office/drawing/2014/main" id="{7D5AFF8D-8E3E-1FBA-7A9C-4184C887831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52A1194-3FA3-DCA1-88DC-DC818235BD98}"/>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414947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DECA1-1444-BF3D-927C-608CDD7C69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64D932A-058B-529D-1FC5-AC6ECB8979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9765297-D9E1-E590-E50D-00F952E2CB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616728-B665-0E6A-6DD1-8AF32B712541}"/>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6" name="Footer Placeholder 5">
            <a:extLst>
              <a:ext uri="{FF2B5EF4-FFF2-40B4-BE49-F238E27FC236}">
                <a16:creationId xmlns:a16="http://schemas.microsoft.com/office/drawing/2014/main" id="{ED9CC48A-21F6-E245-3A00-B722B7D3C3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3BF72F-4CCD-0AE6-330E-E257AB99FC28}"/>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415033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F0B1B-FCE6-80D6-FDA3-25FB1C8B6E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DE11FA-DFD4-FDEB-3B81-150E278AF8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D8B35BF-8EE8-5B40-2431-6FFF7F7B4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7E950E-0155-7F24-5AF5-2C91D9F240B2}"/>
              </a:ext>
            </a:extLst>
          </p:cNvPr>
          <p:cNvSpPr>
            <a:spLocks noGrp="1"/>
          </p:cNvSpPr>
          <p:nvPr>
            <p:ph type="dt" sz="half" idx="10"/>
          </p:nvPr>
        </p:nvSpPr>
        <p:spPr/>
        <p:txBody>
          <a:bodyPr/>
          <a:lstStyle/>
          <a:p>
            <a:fld id="{535FAD6C-0563-4071-A407-3069F0FAC074}" type="datetimeFigureOut">
              <a:rPr lang="en-GB" smtClean="0"/>
              <a:t>18/07/2023</a:t>
            </a:fld>
            <a:endParaRPr lang="en-GB"/>
          </a:p>
        </p:txBody>
      </p:sp>
      <p:sp>
        <p:nvSpPr>
          <p:cNvPr id="6" name="Footer Placeholder 5">
            <a:extLst>
              <a:ext uri="{FF2B5EF4-FFF2-40B4-BE49-F238E27FC236}">
                <a16:creationId xmlns:a16="http://schemas.microsoft.com/office/drawing/2014/main" id="{6348A95E-8073-AE03-B448-FC9D4276B3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2A208E-6A94-1B1F-01BE-0E2BC9C300FE}"/>
              </a:ext>
            </a:extLst>
          </p:cNvPr>
          <p:cNvSpPr>
            <a:spLocks noGrp="1"/>
          </p:cNvSpPr>
          <p:nvPr>
            <p:ph type="sldNum" sz="quarter" idx="12"/>
          </p:nvPr>
        </p:nvSpPr>
        <p:spPr/>
        <p:txBody>
          <a:bodyPr/>
          <a:lstStyle/>
          <a:p>
            <a:fld id="{F717E2D8-233C-4630-AD39-D13185990E32}" type="slidenum">
              <a:rPr lang="en-GB" smtClean="0"/>
              <a:t>‹#›</a:t>
            </a:fld>
            <a:endParaRPr lang="en-GB"/>
          </a:p>
        </p:txBody>
      </p:sp>
    </p:spTree>
    <p:extLst>
      <p:ext uri="{BB962C8B-B14F-4D97-AF65-F5344CB8AC3E}">
        <p14:creationId xmlns:p14="http://schemas.microsoft.com/office/powerpoint/2010/main" val="3667006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05FC29-F17F-10F7-10DD-16CE06541A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6D1986-8B73-0105-39C8-33BA8A52C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FB47DC-B765-A5A7-B267-65D802459C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FAD6C-0563-4071-A407-3069F0FAC074}" type="datetimeFigureOut">
              <a:rPr lang="en-GB" smtClean="0"/>
              <a:t>18/07/2023</a:t>
            </a:fld>
            <a:endParaRPr lang="en-GB"/>
          </a:p>
        </p:txBody>
      </p:sp>
      <p:sp>
        <p:nvSpPr>
          <p:cNvPr id="5" name="Footer Placeholder 4">
            <a:extLst>
              <a:ext uri="{FF2B5EF4-FFF2-40B4-BE49-F238E27FC236}">
                <a16:creationId xmlns:a16="http://schemas.microsoft.com/office/drawing/2014/main" id="{AFBCE012-46B4-FBCE-00D5-97C6C427DA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F3C65B-FA39-5238-8D46-3FA90181F6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7E2D8-233C-4630-AD39-D13185990E32}" type="slidenum">
              <a:rPr lang="en-GB" smtClean="0"/>
              <a:t>‹#›</a:t>
            </a:fld>
            <a:endParaRPr lang="en-GB"/>
          </a:p>
        </p:txBody>
      </p:sp>
    </p:spTree>
    <p:extLst>
      <p:ext uri="{BB962C8B-B14F-4D97-AF65-F5344CB8AC3E}">
        <p14:creationId xmlns:p14="http://schemas.microsoft.com/office/powerpoint/2010/main" val="3557693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gineeringethics.epc.ac.uk/" TargetMode="External"/><Relationship Id="rId2" Type="http://schemas.openxmlformats.org/officeDocument/2006/relationships/hyperlink" Target="https://epc.ac.uk/resources/toolkit/ethics-toolkit/"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epc.ac.uk/network/communities/ethics-ambassado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2E307BE-FECA-1D87-DBBF-81ADD8218CBD}"/>
              </a:ext>
            </a:extLst>
          </p:cNvPr>
          <p:cNvSpPr>
            <a:spLocks noGrp="1"/>
          </p:cNvSpPr>
          <p:nvPr>
            <p:ph type="subTitle" idx="1"/>
          </p:nvPr>
        </p:nvSpPr>
        <p:spPr>
          <a:xfrm>
            <a:off x="136633" y="367863"/>
            <a:ext cx="9075683" cy="1692166"/>
          </a:xfrm>
        </p:spPr>
        <p:txBody>
          <a:bodyPr>
            <a:noAutofit/>
          </a:bodyPr>
          <a:lstStyle/>
          <a:p>
            <a:pPr marL="342900" indent="-342900" algn="l">
              <a:buFont typeface="Arial" panose="020B0604020202020204" pitchFamily="34" charset="0"/>
              <a:buChar char="•"/>
            </a:pPr>
            <a:r>
              <a:rPr lang="en-GB" sz="1800" dirty="0">
                <a:solidFill>
                  <a:srgbClr val="000000"/>
                </a:solidFill>
                <a:effectLst/>
                <a:ea typeface="Times New Roman" panose="02020603050405020304" pitchFamily="18" charset="0"/>
              </a:rPr>
              <a:t>The </a:t>
            </a:r>
            <a:r>
              <a:rPr lang="en-GB" sz="1800" b="1" dirty="0">
                <a:solidFill>
                  <a:srgbClr val="000000"/>
                </a:solidFill>
                <a:effectLst/>
                <a:ea typeface="Times New Roman" panose="02020603050405020304" pitchFamily="18" charset="0"/>
              </a:rPr>
              <a:t>Engineering Professors’ Council</a:t>
            </a:r>
            <a:r>
              <a:rPr lang="en-GB" sz="1800" dirty="0">
                <a:solidFill>
                  <a:srgbClr val="000000"/>
                </a:solidFill>
                <a:effectLst/>
                <a:ea typeface="Times New Roman" panose="02020603050405020304" pitchFamily="18" charset="0"/>
              </a:rPr>
              <a:t> is the representative body for engineering academics in UK higher education.</a:t>
            </a:r>
          </a:p>
          <a:p>
            <a:pPr marL="342900" indent="-342900" algn="l">
              <a:buFont typeface="Arial" panose="020B0604020202020204" pitchFamily="34" charset="0"/>
              <a:buChar char="•"/>
            </a:pPr>
            <a:r>
              <a:rPr lang="en-GB" sz="1800" dirty="0">
                <a:solidFill>
                  <a:srgbClr val="000000"/>
                </a:solidFill>
                <a:effectLst/>
                <a:ea typeface="Times New Roman" panose="02020603050405020304" pitchFamily="18" charset="0"/>
              </a:rPr>
              <a:t>The </a:t>
            </a:r>
            <a:r>
              <a:rPr lang="en-GB" sz="1800" b="1" dirty="0">
                <a:solidFill>
                  <a:srgbClr val="000000"/>
                </a:solidFill>
                <a:effectLst/>
                <a:ea typeface="Times New Roman" panose="02020603050405020304" pitchFamily="18" charset="0"/>
              </a:rPr>
              <a:t>Engineering Ethics Toolkit </a:t>
            </a:r>
            <a:r>
              <a:rPr lang="en-GB" sz="1800" dirty="0">
                <a:solidFill>
                  <a:srgbClr val="000000"/>
                </a:solidFill>
                <a:effectLst/>
                <a:ea typeface="Times New Roman" panose="02020603050405020304" pitchFamily="18" charset="0"/>
              </a:rPr>
              <a:t>was created by the Engineering Professors’ Council with support from the Royal Academy of Engineering. It addresses the issue that relatively few university engineering courses explicitly embed ethics teaching throughout the curriculum.   </a:t>
            </a:r>
            <a:endParaRPr lang="en-GB" sz="1800" dirty="0">
              <a:effectLst/>
              <a:ea typeface="Times New Roman" panose="02020603050405020304" pitchFamily="18" charset="0"/>
            </a:endParaRPr>
          </a:p>
          <a:p>
            <a:pPr marL="342900" indent="-342900" algn="l">
              <a:buFont typeface="Arial" panose="020B0604020202020204" pitchFamily="34" charset="0"/>
              <a:buChar char="•"/>
            </a:pPr>
            <a:endParaRPr lang="en-GB" sz="1800" dirty="0">
              <a:effectLst/>
              <a:ea typeface="Times New Roman" panose="02020603050405020304" pitchFamily="18" charset="0"/>
            </a:endParaRPr>
          </a:p>
          <a:p>
            <a:pPr marL="342900" indent="-342900" algn="l">
              <a:buFont typeface="Arial" panose="020B0604020202020204" pitchFamily="34" charset="0"/>
              <a:buChar char="•"/>
            </a:pPr>
            <a:endParaRPr lang="en-GB" sz="1800" dirty="0"/>
          </a:p>
        </p:txBody>
      </p:sp>
      <p:sp>
        <p:nvSpPr>
          <p:cNvPr id="6" name="Subtitle 2">
            <a:extLst>
              <a:ext uri="{FF2B5EF4-FFF2-40B4-BE49-F238E27FC236}">
                <a16:creationId xmlns:a16="http://schemas.microsoft.com/office/drawing/2014/main" id="{484F249C-B2C1-D31B-84D6-6D7D9C017018}"/>
              </a:ext>
            </a:extLst>
          </p:cNvPr>
          <p:cNvSpPr txBox="1">
            <a:spLocks/>
          </p:cNvSpPr>
          <p:nvPr/>
        </p:nvSpPr>
        <p:spPr>
          <a:xfrm>
            <a:off x="189186" y="2116302"/>
            <a:ext cx="11824138" cy="459980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1800" dirty="0">
                <a:effectLst/>
                <a:ea typeface="Times New Roman" panose="02020603050405020304" pitchFamily="18" charset="0"/>
              </a:rPr>
              <a:t>The </a:t>
            </a:r>
            <a:r>
              <a:rPr lang="en-GB" sz="1800" b="1" dirty="0">
                <a:effectLst/>
                <a:ea typeface="Times New Roman" panose="02020603050405020304" pitchFamily="18" charset="0"/>
              </a:rPr>
              <a:t>Engineering Ethics Toolkit </a:t>
            </a:r>
            <a:r>
              <a:rPr lang="en-GB" sz="1800" dirty="0">
                <a:effectLst/>
                <a:ea typeface="Times New Roman" panose="02020603050405020304" pitchFamily="18" charset="0"/>
              </a:rPr>
              <a:t>is</a:t>
            </a:r>
            <a:r>
              <a:rPr lang="en-GB" sz="1800" b="1" dirty="0">
                <a:effectLst/>
                <a:ea typeface="Times New Roman" panose="02020603050405020304" pitchFamily="18" charset="0"/>
              </a:rPr>
              <a:t> </a:t>
            </a:r>
            <a:r>
              <a:rPr lang="en-GB" sz="1800" dirty="0">
                <a:effectLst/>
                <a:ea typeface="Times New Roman" panose="02020603050405020304" pitchFamily="18" charset="0"/>
              </a:rPr>
              <a:t>a suite of interactive resources, guidance and teaching materials that aim to engage educators, and enable them to introduce ethics into the education and training of every engineer.</a:t>
            </a:r>
          </a:p>
          <a:p>
            <a:pPr marL="342900" indent="-342900" algn="l">
              <a:buFont typeface="Arial" panose="020B0604020202020204" pitchFamily="34" charset="0"/>
              <a:buChar char="•"/>
            </a:pPr>
            <a:r>
              <a:rPr lang="en-GB" sz="1800" dirty="0">
                <a:effectLst/>
                <a:ea typeface="Calibri" panose="020F0502020204030204" pitchFamily="34" charset="0"/>
              </a:rPr>
              <a:t>It features ready-to-use classroom resources that are rooted in educational best practice and align with the Accreditation of Higher Education Programmes</a:t>
            </a:r>
            <a:r>
              <a:rPr lang="en-GB" sz="1800" b="1" dirty="0">
                <a:effectLst/>
                <a:ea typeface="Calibri" panose="020F0502020204030204" pitchFamily="34" charset="0"/>
              </a:rPr>
              <a:t> </a:t>
            </a:r>
            <a:r>
              <a:rPr lang="en-GB" sz="1800" dirty="0">
                <a:effectLst/>
                <a:ea typeface="Calibri" panose="020F0502020204030204" pitchFamily="34" charset="0"/>
              </a:rPr>
              <a:t>(AHEP) criteria, which are the conditions for courses to receive professional accreditation.</a:t>
            </a:r>
          </a:p>
          <a:p>
            <a:pPr marL="342900" indent="-342900" algn="l">
              <a:buFont typeface="Arial" panose="020B0604020202020204" pitchFamily="34" charset="0"/>
              <a:buChar char="•"/>
            </a:pPr>
            <a:r>
              <a:rPr lang="en-GB" sz="1800" dirty="0">
                <a:effectLst/>
                <a:ea typeface="Times New Roman" panose="02020603050405020304" pitchFamily="18" charset="0"/>
              </a:rPr>
              <a:t>These resources highlight current and emerging real-world issues and can be used and adapted by anyone. The latest additions to the </a:t>
            </a:r>
            <a:r>
              <a:rPr lang="en-GB" sz="1800" b="1" dirty="0">
                <a:effectLst/>
                <a:ea typeface="Times New Roman" panose="02020603050405020304" pitchFamily="18" charset="0"/>
              </a:rPr>
              <a:t>Engineering Ethics Toolkit</a:t>
            </a:r>
            <a:r>
              <a:rPr lang="en-GB" sz="1800" dirty="0">
                <a:effectLst/>
                <a:ea typeface="Times New Roman" panose="02020603050405020304" pitchFamily="18" charset="0"/>
              </a:rPr>
              <a:t> include the interactive </a:t>
            </a:r>
            <a:r>
              <a:rPr lang="en-GB" sz="1800" b="1" dirty="0">
                <a:effectLst/>
                <a:ea typeface="Times New Roman" panose="02020603050405020304" pitchFamily="18" charset="0"/>
              </a:rPr>
              <a:t>Ethics Explorer</a:t>
            </a:r>
            <a:r>
              <a:rPr lang="en-GB" sz="1800" dirty="0">
                <a:effectLst/>
                <a:ea typeface="Times New Roman" panose="02020603050405020304" pitchFamily="18" charset="0"/>
              </a:rPr>
              <a:t>, which helps educators understand, plan for and implement ethics learning, and 30 new academic guidance articles, case studies and comprehensive classroom activities created and developed by academic and industry professionals.  </a:t>
            </a:r>
          </a:p>
          <a:p>
            <a:pPr marL="342900" indent="-342900" algn="l">
              <a:buFont typeface="Arial" panose="020B0604020202020204" pitchFamily="34" charset="0"/>
              <a:buChar char="•"/>
            </a:pPr>
            <a:r>
              <a:rPr lang="en-GB" sz="1800" dirty="0">
                <a:solidFill>
                  <a:srgbClr val="000000"/>
                </a:solidFill>
                <a:effectLst/>
                <a:latin typeface="Calibri" panose="020F0502020204030204" pitchFamily="34" charset="0"/>
                <a:ea typeface="Calibri" panose="020F0502020204030204" pitchFamily="34" charset="0"/>
              </a:rPr>
              <a:t>The </a:t>
            </a:r>
            <a:r>
              <a:rPr lang="en-GB" sz="1800" b="1" dirty="0">
                <a:solidFill>
                  <a:srgbClr val="000000"/>
                </a:solidFill>
                <a:effectLst/>
                <a:latin typeface="Calibri" panose="020F0502020204030204" pitchFamily="34" charset="0"/>
                <a:ea typeface="Calibri" panose="020F0502020204030204" pitchFamily="34" charset="0"/>
              </a:rPr>
              <a:t>Ethics Ambassadors</a:t>
            </a:r>
            <a:r>
              <a:rPr lang="en-GB" sz="1800" dirty="0">
                <a:solidFill>
                  <a:srgbClr val="000000"/>
                </a:solidFill>
                <a:effectLst/>
                <a:latin typeface="Calibri" panose="020F0502020204030204" pitchFamily="34" charset="0"/>
                <a:ea typeface="Calibri" panose="020F0502020204030204" pitchFamily="34" charset="0"/>
              </a:rPr>
              <a:t> community </a:t>
            </a:r>
            <a:r>
              <a:rPr lang="en-GB" sz="1800" kern="0" dirty="0">
                <a:effectLst/>
                <a:latin typeface="Calibri" panose="020F0502020204030204" pitchFamily="34" charset="0"/>
                <a:ea typeface="Times New Roman" panose="02020603050405020304" pitchFamily="18" charset="0"/>
              </a:rPr>
              <a:t>champions the teaching of ethics within engineering courses and modules and supports educators integrating ethics teaching.</a:t>
            </a:r>
            <a:endParaRPr lang="en-GB" sz="1800" dirty="0">
              <a:effectLst/>
              <a:ea typeface="Times New Roman" panose="02020603050405020304" pitchFamily="18" charset="0"/>
            </a:endParaRPr>
          </a:p>
          <a:p>
            <a:pPr marL="342900" indent="-342900" algn="l">
              <a:buFont typeface="Arial" panose="020B0604020202020204" pitchFamily="34" charset="0"/>
              <a:buChar char="•"/>
            </a:pPr>
            <a:r>
              <a:rPr lang="en-GB" sz="1800" b="1" dirty="0">
                <a:effectLst/>
                <a:ea typeface="Times New Roman" panose="02020603050405020304" pitchFamily="18" charset="0"/>
              </a:rPr>
              <a:t>Engineering Ethics Toolkit</a:t>
            </a:r>
            <a:r>
              <a:rPr lang="en-GB" sz="1800" dirty="0">
                <a:effectLst/>
                <a:ea typeface="Times New Roman" panose="02020603050405020304" pitchFamily="18" charset="0"/>
              </a:rPr>
              <a:t>:</a:t>
            </a:r>
            <a:r>
              <a:rPr lang="en-GB" sz="1800" b="1" dirty="0">
                <a:effectLst/>
                <a:ea typeface="Times New Roman" panose="02020603050405020304" pitchFamily="18" charset="0"/>
              </a:rPr>
              <a:t> </a:t>
            </a:r>
            <a:r>
              <a:rPr lang="en-GB" sz="1800" dirty="0">
                <a:effectLst/>
                <a:ea typeface="Times New Roman" panose="02020603050405020304" pitchFamily="18" charset="0"/>
                <a:hlinkClick r:id="rId2"/>
              </a:rPr>
              <a:t>epc.ac.uk/resources/toolkit/ethics-toolkit</a:t>
            </a:r>
            <a:endParaRPr lang="en-GB" sz="1800" dirty="0">
              <a:effectLst/>
              <a:ea typeface="Times New Roman" panose="02020603050405020304" pitchFamily="18" charset="0"/>
            </a:endParaRPr>
          </a:p>
          <a:p>
            <a:pPr marL="342900" indent="-342900" algn="l">
              <a:buFont typeface="Arial" panose="020B0604020202020204" pitchFamily="34" charset="0"/>
              <a:buChar char="•"/>
            </a:pPr>
            <a:r>
              <a:rPr lang="en-GB" sz="1800" b="1" dirty="0">
                <a:effectLst/>
                <a:ea typeface="Times New Roman" panose="02020603050405020304" pitchFamily="18" charset="0"/>
              </a:rPr>
              <a:t>Ethics Explorer</a:t>
            </a:r>
            <a:r>
              <a:rPr lang="en-GB" sz="1800" dirty="0">
                <a:effectLst/>
                <a:ea typeface="Times New Roman" panose="02020603050405020304" pitchFamily="18" charset="0"/>
              </a:rPr>
              <a:t>: </a:t>
            </a:r>
            <a:r>
              <a:rPr lang="en-GB" sz="1800" dirty="0">
                <a:effectLst/>
                <a:ea typeface="Times New Roman" panose="02020603050405020304" pitchFamily="18" charset="0"/>
                <a:hlinkClick r:id="rId3"/>
              </a:rPr>
              <a:t>engineeringethics.epc.ac.uk</a:t>
            </a:r>
            <a:endParaRPr lang="en-GB" sz="1800" dirty="0">
              <a:effectLst/>
              <a:ea typeface="Times New Roman" panose="02020603050405020304" pitchFamily="18" charset="0"/>
            </a:endParaRPr>
          </a:p>
          <a:p>
            <a:pPr marL="342900" indent="-342900" algn="l">
              <a:buFont typeface="Arial" panose="020B0604020202020204" pitchFamily="34" charset="0"/>
              <a:buChar char="•"/>
            </a:pPr>
            <a:r>
              <a:rPr lang="en-GB" sz="1800" b="1" dirty="0">
                <a:ea typeface="Times New Roman" panose="02020603050405020304" pitchFamily="18" charset="0"/>
              </a:rPr>
              <a:t>Ethics Ambassadors</a:t>
            </a:r>
            <a:r>
              <a:rPr lang="en-GB" sz="1800" dirty="0">
                <a:ea typeface="Times New Roman" panose="02020603050405020304" pitchFamily="18" charset="0"/>
              </a:rPr>
              <a:t>: </a:t>
            </a:r>
            <a:r>
              <a:rPr lang="en-GB" sz="1800" dirty="0">
                <a:ea typeface="Times New Roman" panose="02020603050405020304" pitchFamily="18" charset="0"/>
                <a:hlinkClick r:id="rId4"/>
              </a:rPr>
              <a:t>epc.ac.uk/network/communities/ethics-ambassadors/</a:t>
            </a:r>
            <a:endParaRPr lang="en-GB" sz="1800" dirty="0">
              <a:effectLst/>
              <a:ea typeface="Times New Roman" panose="02020603050405020304" pitchFamily="18" charset="0"/>
            </a:endParaRPr>
          </a:p>
          <a:p>
            <a:pPr marL="342900" indent="-342900" algn="l">
              <a:buFont typeface="Arial" panose="020B0604020202020204" pitchFamily="34" charset="0"/>
              <a:buChar char="•"/>
            </a:pPr>
            <a:endParaRPr lang="en-GB" sz="1800" dirty="0"/>
          </a:p>
        </p:txBody>
      </p:sp>
      <p:sp>
        <p:nvSpPr>
          <p:cNvPr id="7" name="Subtitle 2">
            <a:extLst>
              <a:ext uri="{FF2B5EF4-FFF2-40B4-BE49-F238E27FC236}">
                <a16:creationId xmlns:a16="http://schemas.microsoft.com/office/drawing/2014/main" id="{F008A504-05A2-C182-F23D-0569008745DA}"/>
              </a:ext>
            </a:extLst>
          </p:cNvPr>
          <p:cNvSpPr txBox="1">
            <a:spLocks/>
          </p:cNvSpPr>
          <p:nvPr/>
        </p:nvSpPr>
        <p:spPr>
          <a:xfrm>
            <a:off x="9347013" y="241739"/>
            <a:ext cx="2708353" cy="196017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GB" dirty="0"/>
          </a:p>
        </p:txBody>
      </p:sp>
      <p:pic>
        <p:nvPicPr>
          <p:cNvPr id="8" name="Picture 7">
            <a:extLst>
              <a:ext uri="{FF2B5EF4-FFF2-40B4-BE49-F238E27FC236}">
                <a16:creationId xmlns:a16="http://schemas.microsoft.com/office/drawing/2014/main" id="{5B73D2DC-8D8B-0B65-D923-89D39D91AE8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47014" y="298012"/>
            <a:ext cx="2421255" cy="1762017"/>
          </a:xfrm>
          <a:prstGeom prst="rect">
            <a:avLst/>
          </a:prstGeom>
          <a:noFill/>
          <a:ln>
            <a:noFill/>
          </a:ln>
        </p:spPr>
      </p:pic>
    </p:spTree>
    <p:extLst>
      <p:ext uri="{BB962C8B-B14F-4D97-AF65-F5344CB8AC3E}">
        <p14:creationId xmlns:p14="http://schemas.microsoft.com/office/powerpoint/2010/main" val="3169071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Attwell</dc:creator>
  <cp:lastModifiedBy>Wendy Attwell</cp:lastModifiedBy>
  <cp:revision>2</cp:revision>
  <dcterms:created xsi:type="dcterms:W3CDTF">2023-07-18T10:05:15Z</dcterms:created>
  <dcterms:modified xsi:type="dcterms:W3CDTF">2023-07-18T10:24:12Z</dcterms:modified>
</cp:coreProperties>
</file>